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9" autoAdjust="0"/>
    <p:restoredTop sz="94660"/>
  </p:normalViewPr>
  <p:slideViewPr>
    <p:cSldViewPr snapToGrid="0">
      <p:cViewPr varScale="1">
        <p:scale>
          <a:sx n="75" d="100"/>
          <a:sy n="75" d="100"/>
        </p:scale>
        <p:origin x="72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'Data Tables'!$D$7</c:f>
              <c:strCache>
                <c:ptCount val="1"/>
                <c:pt idx="0">
                  <c:v>Where and when do you feel welcome at school?</c:v>
                </c:pt>
              </c:strCache>
            </c:strRef>
          </c:tx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'Data Tables'!$C$8:$C$13</c:f>
              <c:strCache>
                <c:ptCount val="6"/>
                <c:pt idx="0">
                  <c:v>Morning</c:v>
                </c:pt>
                <c:pt idx="1">
                  <c:v>Brunch</c:v>
                </c:pt>
                <c:pt idx="2">
                  <c:v>Lunch</c:v>
                </c:pt>
                <c:pt idx="3">
                  <c:v>Class</c:v>
                </c:pt>
                <c:pt idx="4">
                  <c:v>PE</c:v>
                </c:pt>
                <c:pt idx="5">
                  <c:v>After school</c:v>
                </c:pt>
              </c:strCache>
            </c:strRef>
          </c:cat>
          <c:val>
            <c:numRef>
              <c:f>'Data Tables'!$D$8:$D$13</c:f>
              <c:numCache>
                <c:formatCode>0%</c:formatCode>
                <c:ptCount val="6"/>
                <c:pt idx="0">
                  <c:v>0.66279069767441856</c:v>
                </c:pt>
                <c:pt idx="1">
                  <c:v>0.54651162790697672</c:v>
                </c:pt>
                <c:pt idx="2">
                  <c:v>0.58139534883720934</c:v>
                </c:pt>
                <c:pt idx="3">
                  <c:v>0.59302325581395354</c:v>
                </c:pt>
                <c:pt idx="4">
                  <c:v>0.48837209302325579</c:v>
                </c:pt>
                <c:pt idx="5">
                  <c:v>0.44186046511627908</c:v>
                </c:pt>
              </c:numCache>
            </c:numRef>
          </c:val>
        </c:ser>
        <c:ser>
          <c:idx val="1"/>
          <c:order val="1"/>
          <c:tx>
            <c:strRef>
              <c:f>'Data Tables'!$E$7</c:f>
              <c:strCache>
                <c:ptCount val="1"/>
                <c:pt idx="0">
                  <c:v>Where and when do you feel safe at school? </c:v>
                </c:pt>
              </c:strCache>
            </c:strRef>
          </c:tx>
          <c:spPr>
            <a:solidFill>
              <a:schemeClr val="accent2"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'Data Tables'!$C$8:$C$13</c:f>
              <c:strCache>
                <c:ptCount val="6"/>
                <c:pt idx="0">
                  <c:v>Morning</c:v>
                </c:pt>
                <c:pt idx="1">
                  <c:v>Brunch</c:v>
                </c:pt>
                <c:pt idx="2">
                  <c:v>Lunch</c:v>
                </c:pt>
                <c:pt idx="3">
                  <c:v>Class</c:v>
                </c:pt>
                <c:pt idx="4">
                  <c:v>PE</c:v>
                </c:pt>
                <c:pt idx="5">
                  <c:v>After school</c:v>
                </c:pt>
              </c:strCache>
            </c:strRef>
          </c:cat>
          <c:val>
            <c:numRef>
              <c:f>'Data Tables'!$E$8:$E$13</c:f>
              <c:numCache>
                <c:formatCode>0%</c:formatCode>
                <c:ptCount val="6"/>
                <c:pt idx="0">
                  <c:v>0.60465116279069764</c:v>
                </c:pt>
                <c:pt idx="1">
                  <c:v>0.59302325581395354</c:v>
                </c:pt>
                <c:pt idx="2">
                  <c:v>0.62790697674418605</c:v>
                </c:pt>
                <c:pt idx="3">
                  <c:v>0.77906976744186052</c:v>
                </c:pt>
                <c:pt idx="4">
                  <c:v>0.53488372093023251</c:v>
                </c:pt>
                <c:pt idx="5">
                  <c:v>0.51162790697674421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25"/>
        <c:axId val="384182712"/>
        <c:axId val="384187808"/>
      </c:barChart>
      <c:catAx>
        <c:axId val="384182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187808"/>
        <c:crosses val="autoZero"/>
        <c:auto val="1"/>
        <c:lblAlgn val="ctr"/>
        <c:lblOffset val="100"/>
        <c:noMultiLvlLbl val="0"/>
      </c:catAx>
      <c:valAx>
        <c:axId val="384187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182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How many adults do you feel comfortable asking for help?</a:t>
            </a:r>
          </a:p>
        </c:rich>
      </c:tx>
      <c:layout>
        <c:manualLayout>
          <c:xMode val="edge"/>
          <c:yMode val="edge"/>
          <c:x val="0.12427629339219629"/>
          <c:y val="5.281690140845070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'Data Tables'!$E$25</c:f>
              <c:strCache>
                <c:ptCount val="1"/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-5.9717875223756094E-2"/>
                  <c:y val="0.14982661440367454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8.4600094444261406E-2"/>
                  <c:y val="0.12025312699039577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'Data Tables'!$D$26:$D$29</c:f>
              <c:strCache>
                <c:ptCount val="4"/>
                <c:pt idx="0">
                  <c:v>7 to 10</c:v>
                </c:pt>
                <c:pt idx="1">
                  <c:v>3 to 6</c:v>
                </c:pt>
                <c:pt idx="2">
                  <c:v>1 to 2</c:v>
                </c:pt>
                <c:pt idx="3">
                  <c:v>Zero</c:v>
                </c:pt>
              </c:strCache>
            </c:strRef>
          </c:cat>
          <c:val>
            <c:numRef>
              <c:f>'Data Tables'!$E$26:$E$29</c:f>
              <c:numCache>
                <c:formatCode>0%</c:formatCode>
                <c:ptCount val="4"/>
                <c:pt idx="0">
                  <c:v>0.22093023255813954</c:v>
                </c:pt>
                <c:pt idx="1">
                  <c:v>0.43023255813953487</c:v>
                </c:pt>
                <c:pt idx="2">
                  <c:v>0.33720930232558138</c:v>
                </c:pt>
                <c:pt idx="3">
                  <c:v>1.1627906976744186E-2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explosion val="7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'Data Tables'!$A$39:$A$41</c:f>
              <c:strCache>
                <c:ptCount val="3"/>
                <c:pt idx="0">
                  <c:v>I believe that more than one adult at Renaissance knows me well.</c:v>
                </c:pt>
                <c:pt idx="1">
                  <c:v>I believe that one adult at Renaissance knows me well.</c:v>
                </c:pt>
                <c:pt idx="2">
                  <c:v>I do not believe that any adults at Renaissance know me well.</c:v>
                </c:pt>
              </c:strCache>
            </c:strRef>
          </c:cat>
          <c:val>
            <c:numRef>
              <c:f>'Data Tables'!$C$39:$C$41</c:f>
              <c:numCache>
                <c:formatCode>0%</c:formatCode>
                <c:ptCount val="3"/>
                <c:pt idx="0">
                  <c:v>0.7441860465116279</c:v>
                </c:pt>
                <c:pt idx="1">
                  <c:v>0.23255813953488372</c:v>
                </c:pt>
                <c:pt idx="2">
                  <c:v>2.3255813953488372E-2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explosion val="12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2"/>
              <c:layout>
                <c:manualLayout>
                  <c:x val="8.6110017497812719E-2"/>
                  <c:y val="0.12915536599591718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'Data Tables'!$A$44:$A$46</c:f>
              <c:strCache>
                <c:ptCount val="3"/>
                <c:pt idx="0">
                  <c:v>I believe that more than one adult at Renaissance cares about me.</c:v>
                </c:pt>
                <c:pt idx="1">
                  <c:v>I believe that one adult at Renaissance cares about me.</c:v>
                </c:pt>
                <c:pt idx="2">
                  <c:v>I do not believe that any adults at Renaissance care about me.</c:v>
                </c:pt>
              </c:strCache>
            </c:strRef>
          </c:cat>
          <c:val>
            <c:numRef>
              <c:f>'Data Tables'!$C$44:$C$46</c:f>
              <c:numCache>
                <c:formatCode>0%</c:formatCode>
                <c:ptCount val="3"/>
                <c:pt idx="0">
                  <c:v>0.87209302325581395</c:v>
                </c:pt>
                <c:pt idx="1">
                  <c:v>0.12790697674418605</c:v>
                </c:pt>
                <c:pt idx="2">
                  <c:v>0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2"/>
              <c:layout>
                <c:manualLayout>
                  <c:x val="-5.905949256342957E-3"/>
                  <c:y val="7.4342009332166809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5.2715441819772529E-2"/>
                  <c:y val="2.2823344998541845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'Data Tables'!$A$48:$A$51</c:f>
              <c:strCache>
                <c:ptCount val="4"/>
                <c:pt idx="0">
                  <c:v>I feel that all adults at Renaissance are respectful toward me.</c:v>
                </c:pt>
                <c:pt idx="1">
                  <c:v>I feel that most adults at Renaissance are respectful toward me.</c:v>
                </c:pt>
                <c:pt idx="2">
                  <c:v>I feel that a few adults at Renaissance are respectful toward me.</c:v>
                </c:pt>
                <c:pt idx="3">
                  <c:v>I do not feel that any adults at Renaissance are respectful toward me.</c:v>
                </c:pt>
              </c:strCache>
            </c:strRef>
          </c:cat>
          <c:val>
            <c:numRef>
              <c:f>'Data Tables'!$C$48:$C$51</c:f>
              <c:numCache>
                <c:formatCode>0%</c:formatCode>
                <c:ptCount val="4"/>
                <c:pt idx="0">
                  <c:v>0.58139534883720934</c:v>
                </c:pt>
                <c:pt idx="1">
                  <c:v>0.36046511627906974</c:v>
                </c:pt>
                <c:pt idx="2">
                  <c:v>4.6511627906976744E-2</c:v>
                </c:pt>
                <c:pt idx="3">
                  <c:v>1.1627906976744186E-2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Do you believe that your teachers want you</a:t>
            </a:r>
            <a:r>
              <a:rPr lang="en-US" baseline="0"/>
              <a:t> to succeed academically? (Scale Response)</a:t>
            </a:r>
            <a:endParaRPr lang="en-US"/>
          </a:p>
        </c:rich>
      </c:tx>
      <c:layout>
        <c:manualLayout>
          <c:xMode val="edge"/>
          <c:yMode val="edge"/>
          <c:x val="0.12723600174978131"/>
          <c:y val="1.92449304492676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-4.7421478565179351E-2"/>
                  <c:y val="-0.11741615631379411"/>
                </c:manualLayout>
              </c:layout>
              <c:spPr>
                <a:pattFill prst="pct75">
                  <a:fgClr>
                    <a:sysClr val="windowText" lastClr="000000">
                      <a:lumMod val="75000"/>
                      <a:lumOff val="25000"/>
                    </a:sysClr>
                  </a:fgClr>
                  <a:bgClr>
                    <a:sysClr val="windowText" lastClr="000000">
                      <a:lumMod val="65000"/>
                      <a:lumOff val="35000"/>
                    </a:sys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508333333333334E-2"/>
                      <c:h val="6.5764071157771942E-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2.4096237970253717E-2"/>
                  <c:y val="1.520523476232137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4577318460192477E-2"/>
                  <c:y val="-1.535104986876640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4.3547681539802429E-4"/>
                  <c:y val="-2.981262758821813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7.3444335083114612E-2"/>
                  <c:y val="-1.4537766112569263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numRef>
              <c:f>'Data Tables'!$A$54:$A$58</c:f>
              <c:numCache>
                <c:formatCode>General</c:formatCode>
                <c:ptCount val="5"/>
                <c:pt idx="0">
                  <c:v>5</c:v>
                </c:pt>
                <c:pt idx="1">
                  <c:v>4</c:v>
                </c:pt>
                <c:pt idx="2">
                  <c:v>3</c:v>
                </c:pt>
                <c:pt idx="3">
                  <c:v>2</c:v>
                </c:pt>
                <c:pt idx="4">
                  <c:v>1</c:v>
                </c:pt>
              </c:numCache>
            </c:numRef>
          </c:cat>
          <c:val>
            <c:numRef>
              <c:f>'Data Tables'!$C$54:$C$58</c:f>
              <c:numCache>
                <c:formatCode>0%</c:formatCode>
                <c:ptCount val="5"/>
                <c:pt idx="0">
                  <c:v>0.89534883720930236</c:v>
                </c:pt>
                <c:pt idx="1">
                  <c:v>5.8139534883720929E-2</c:v>
                </c:pt>
                <c:pt idx="2">
                  <c:v>3.4883720930232558E-2</c:v>
                </c:pt>
                <c:pt idx="3">
                  <c:v>0</c:v>
                </c:pt>
                <c:pt idx="4">
                  <c:v>1.1627906976744186E-2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1600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6726063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787" y="4243845"/>
            <a:ext cx="2307831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6726064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6833787" y="2590078"/>
            <a:ext cx="2307832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0242" y="2733709"/>
            <a:ext cx="6069268" cy="1373070"/>
          </a:xfrm>
        </p:spPr>
        <p:txBody>
          <a:bodyPr anchor="b">
            <a:noAutofit/>
          </a:bodyPr>
          <a:lstStyle>
            <a:lvl1pPr algn="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0241" y="4394040"/>
            <a:ext cx="6108101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55655" y="5936188"/>
            <a:ext cx="2057400" cy="365125"/>
          </a:xfrm>
        </p:spPr>
        <p:txBody>
          <a:bodyPr/>
          <a:lstStyle/>
          <a:p>
            <a:fld id="{78ABE3C1-DBE1-495D-B57B-2849774B866A}" type="datetimeFigureOut">
              <a:rPr lang="en-US" smtClean="0"/>
              <a:t>1/27/2014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1" y="5936189"/>
            <a:ext cx="402166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399" y="2750337"/>
            <a:ext cx="1370293" cy="1356442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859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smtClean="0"/>
              <a:t>1/27/2014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859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2728432"/>
            <a:ext cx="9161969" cy="1677035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2869895"/>
            <a:ext cx="688915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1639" y="4232172"/>
            <a:ext cx="688915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65810" y="5936188"/>
            <a:ext cx="2057400" cy="365125"/>
          </a:xfrm>
        </p:spPr>
        <p:txBody>
          <a:bodyPr/>
          <a:lstStyle/>
          <a:p>
            <a:fld id="{30578ACC-22D6-47C1-A373-4FD133E34F3C}" type="datetimeFigureOut">
              <a:rPr lang="en-US" smtClean="0"/>
              <a:t>1/27/2014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0" y="5936189"/>
            <a:ext cx="483467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56438" y="2869896"/>
            <a:ext cx="1149836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53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53228"/>
            <a:ext cx="688739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2336873"/>
            <a:ext cx="3357899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61128" y="2336873"/>
            <a:ext cx="3359661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smtClean="0"/>
              <a:t>1/27/2014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140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30"/>
            <a:ext cx="6896534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0988" y="2336874"/>
            <a:ext cx="3145080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1638" y="3030009"/>
            <a:ext cx="3367045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82646" y="2336873"/>
            <a:ext cx="3145527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061129" y="3030009"/>
            <a:ext cx="3367044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smtClean="0"/>
              <a:t>1/27/2014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8573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smtClean="0"/>
              <a:t>1/27/2014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004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7717217" y="1973262"/>
            <a:ext cx="1444752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7710769" y="609600"/>
            <a:ext cx="1433231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t>1/27/2014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442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7"/>
            <a:ext cx="6896534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4385" y="2336874"/>
            <a:ext cx="3913788" cy="3599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1" y="2336873"/>
            <a:ext cx="2796240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smtClean="0"/>
              <a:t>1/27/2014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614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10956" y="2336874"/>
            <a:ext cx="3917217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2336874"/>
            <a:ext cx="2798487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smtClean="0"/>
              <a:t>1/27/2014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933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3" y="4711617"/>
            <a:ext cx="6894770" cy="544482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1639" y="609598"/>
            <a:ext cx="6896534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1" y="5256098"/>
            <a:ext cx="6894772" cy="54781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smtClean="0"/>
              <a:t>1/27/2014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11310"/>
            <a:ext cx="1149836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235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255" y="609597"/>
            <a:ext cx="6896534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4710340"/>
            <a:ext cx="6889151" cy="1101764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smtClean="0"/>
              <a:t>1/27/2014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11616"/>
            <a:ext cx="1149836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663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921" y="616983"/>
            <a:ext cx="642514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89438" y="3660763"/>
            <a:ext cx="5987731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4710340"/>
            <a:ext cx="6903919" cy="110176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smtClean="0"/>
              <a:t>1/27/2014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09926"/>
            <a:ext cx="1149836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270932" y="748116"/>
            <a:ext cx="5334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67191" y="2998573"/>
            <a:ext cx="457200" cy="5847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350357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8" y="4710340"/>
            <a:ext cx="6896534" cy="5898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9" y="5300150"/>
            <a:ext cx="6896534" cy="51195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smtClean="0"/>
              <a:t>1/27/2014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09926"/>
            <a:ext cx="1149836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099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32629" y="2329489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39777" y="3015290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78413" y="2336873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879710" y="3007906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226136" y="2336873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233520" y="3007905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smtClean="0"/>
              <a:t>1/27/2014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55575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32391" y="4297503"/>
            <a:ext cx="21922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32391" y="2336873"/>
            <a:ext cx="2192257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32391" y="4873765"/>
            <a:ext cx="219225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70497" y="4297503"/>
            <a:ext cx="221507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870497" y="2336873"/>
            <a:ext cx="221507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869483" y="4873764"/>
            <a:ext cx="2218004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231028" y="4297503"/>
            <a:ext cx="219433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231027" y="2336873"/>
            <a:ext cx="2194333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230934" y="4873762"/>
            <a:ext cx="2197239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smtClean="0"/>
              <a:t>1/27/2014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5759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smtClean="0"/>
              <a:t>1/27/2014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9854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4575305" y="2747178"/>
            <a:ext cx="6862555" cy="136819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4798" y="609597"/>
            <a:ext cx="1069602" cy="446193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241" y="609598"/>
            <a:ext cx="6576359" cy="53265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29144" y="5936188"/>
            <a:ext cx="2057400" cy="365125"/>
          </a:xfrm>
        </p:spPr>
        <p:txBody>
          <a:bodyPr/>
          <a:lstStyle/>
          <a:p>
            <a:fld id="{6178E61D-D431-422C-9764-11DAFE33AB63}" type="datetimeFigureOut">
              <a:rPr lang="en-US" smtClean="0"/>
              <a:t>1/27/2014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0241" y="5936189"/>
            <a:ext cx="451895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31152" y="5432500"/>
            <a:ext cx="1149636" cy="1273100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577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2336873"/>
            <a:ext cx="6887389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67881" y="593618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smtClean="0"/>
              <a:t>1/27/2014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5936189"/>
            <a:ext cx="48346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753228"/>
            <a:ext cx="1157674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00252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6</a:t>
            </a:r>
            <a:r>
              <a:rPr lang="en-US" baseline="30000" dirty="0" smtClean="0"/>
              <a:t>th</a:t>
            </a:r>
            <a:r>
              <a:rPr lang="en-US" dirty="0" smtClean="0"/>
              <a:t> Grade Survey Data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Renaissance Hillview</a:t>
            </a:r>
            <a:endParaRPr lang="en-US" dirty="0"/>
          </a:p>
          <a:p>
            <a:r>
              <a:rPr lang="en-US" dirty="0" smtClean="0"/>
              <a:t>January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066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 Feel Welcome and Safe</a:t>
            </a:r>
            <a:endParaRPr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7221788"/>
              </p:ext>
            </p:extLst>
          </p:nvPr>
        </p:nvGraphicFramePr>
        <p:xfrm>
          <a:off x="391026" y="2485724"/>
          <a:ext cx="8524374" cy="32804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4045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 feel comfortable asking adults for help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3652908"/>
              </p:ext>
            </p:extLst>
          </p:nvPr>
        </p:nvGraphicFramePr>
        <p:xfrm>
          <a:off x="2002957" y="2509186"/>
          <a:ext cx="5276148" cy="31967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14332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Adults Know Me Well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4898924"/>
              </p:ext>
            </p:extLst>
          </p:nvPr>
        </p:nvGraphicFramePr>
        <p:xfrm>
          <a:off x="410352" y="2532647"/>
          <a:ext cx="7310285" cy="32936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75131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Adults Care About Me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7238114"/>
              </p:ext>
            </p:extLst>
          </p:nvPr>
        </p:nvGraphicFramePr>
        <p:xfrm>
          <a:off x="197420" y="2219826"/>
          <a:ext cx="7230753" cy="4361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80908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Adults Are Respectful Toward Me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2568142"/>
              </p:ext>
            </p:extLst>
          </p:nvPr>
        </p:nvGraphicFramePr>
        <p:xfrm>
          <a:off x="531639" y="2057400"/>
          <a:ext cx="6896534" cy="44637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68974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Adults Want Me To Succeed Academically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3386911"/>
              </p:ext>
            </p:extLst>
          </p:nvPr>
        </p:nvGraphicFramePr>
        <p:xfrm>
          <a:off x="312821" y="2223235"/>
          <a:ext cx="7255042" cy="42738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21217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TC104033917[[fn=Berlin]]</Template>
  <TotalTime>13</TotalTime>
  <Words>76</Words>
  <Application>Microsoft Office PowerPoint</Application>
  <PresentationFormat>On-screen Show (4:3)</PresentationFormat>
  <Paragraphs>21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Trebuchet MS</vt:lpstr>
      <vt:lpstr>Berlin</vt:lpstr>
      <vt:lpstr>6th Grade Survey Data</vt:lpstr>
      <vt:lpstr>I Feel Welcome and Safe</vt:lpstr>
      <vt:lpstr>I feel comfortable asking adults for help</vt:lpstr>
      <vt:lpstr>Adults Know Me Well</vt:lpstr>
      <vt:lpstr>Adults Care About Me</vt:lpstr>
      <vt:lpstr>Adults Are Respectful Toward Me</vt:lpstr>
      <vt:lpstr>Adults Want Me To Succeed Academically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6th Grade Survey Data</dc:title>
  <dc:creator>Amanda Westman</dc:creator>
  <cp:lastModifiedBy>Amanda Westman</cp:lastModifiedBy>
  <cp:revision>2</cp:revision>
  <dcterms:created xsi:type="dcterms:W3CDTF">2014-01-28T06:41:28Z</dcterms:created>
  <dcterms:modified xsi:type="dcterms:W3CDTF">2014-01-28T06:54:51Z</dcterms:modified>
</cp:coreProperties>
</file>